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6" r:id="rId5"/>
    <p:sldId id="334" r:id="rId6"/>
    <p:sldId id="342" r:id="rId7"/>
    <p:sldId id="349" r:id="rId8"/>
    <p:sldId id="347" r:id="rId9"/>
    <p:sldId id="348" r:id="rId10"/>
    <p:sldId id="346" r:id="rId11"/>
    <p:sldId id="341" r:id="rId12"/>
    <p:sldId id="339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édérique DAHLEM" initials="FD" lastIdx="14" clrIdx="0">
    <p:extLst>
      <p:ext uri="{19B8F6BF-5375-455C-9EA6-DF929625EA0E}">
        <p15:presenceInfo xmlns:p15="http://schemas.microsoft.com/office/powerpoint/2012/main" userId="S::fdahlem@cccps.fr::92969145-1f30-4551-a9b2-eaa688220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89800"/>
    <a:srgbClr val="27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1968" autoAdjust="0"/>
  </p:normalViewPr>
  <p:slideViewPr>
    <p:cSldViewPr snapToGrid="0">
      <p:cViewPr varScale="1">
        <p:scale>
          <a:sx n="77" d="100"/>
          <a:sy n="77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C656-8008-4354-9FEB-D9E614A91193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4F4C-E048-47E5-8507-C21BD7537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23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Camille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E4F4C-E048-47E5-8507-C21BD75375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E4F4C-E048-47E5-8507-C21BD75375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6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E4F4C-E048-47E5-8507-C21BD753752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2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62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2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7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1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8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446B-2CA2-4019-B71F-4F1B27CC9B26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31D4-95D0-4B57-88C7-38501028B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3450XEme-uUgO4leTLh4b3O7CTShDsgdW5tpI99GybNVBew/viewfor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5700" y="2525389"/>
            <a:ext cx="6237034" cy="163200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CODIR-CA Offices de tourisme Val de Drôme Cœur de Drôme </a:t>
            </a:r>
            <a:br>
              <a:rPr lang="fr-FR" sz="4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4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octobre 2024</a:t>
            </a:r>
            <a:br>
              <a:rPr lang="fr-FR" sz="4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40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r-FR" sz="40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F46637E-DEC5-7BC2-F799-35013FB89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" y="4325653"/>
            <a:ext cx="3312448" cy="2342756"/>
          </a:xfrm>
          <a:prstGeom prst="rect">
            <a:avLst/>
          </a:prstGeom>
        </p:spPr>
      </p:pic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72E8029-0576-78FD-6EF1-6B667E41D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84" y="4904330"/>
            <a:ext cx="2963506" cy="11854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B5DB60-29E3-3BCC-DAC3-FFEFB0949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/>
          <a:stretch/>
        </p:blipFill>
        <p:spPr>
          <a:xfrm>
            <a:off x="7476949" y="4904330"/>
            <a:ext cx="4725881" cy="1953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1F56F6-BEDB-DE7E-4ECF-6455AB5A3C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4336"/>
          <a:stretch/>
        </p:blipFill>
        <p:spPr>
          <a:xfrm>
            <a:off x="7466118" y="0"/>
            <a:ext cx="4725881" cy="21343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A18456A-6EEE-FF03-F52F-090C3A706E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/>
          <a:stretch/>
        </p:blipFill>
        <p:spPr>
          <a:xfrm>
            <a:off x="7468071" y="2167990"/>
            <a:ext cx="4754467" cy="26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5481" y="1255172"/>
            <a:ext cx="11497586" cy="4954555"/>
          </a:xfrm>
        </p:spPr>
        <p:txBody>
          <a:bodyPr>
            <a:normAutofit/>
          </a:bodyPr>
          <a:lstStyle/>
          <a:p>
            <a:pPr algn="l"/>
            <a:b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2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95AB9-C312-B8A7-8A23-327170F805BA}"/>
              </a:ext>
            </a:extLst>
          </p:cNvPr>
          <p:cNvSpPr/>
          <p:nvPr/>
        </p:nvSpPr>
        <p:spPr>
          <a:xfrm>
            <a:off x="468933" y="297121"/>
            <a:ext cx="11254134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Ordre du jour </a:t>
            </a: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Point d’avancée sur la création de l’OT Vallée de la Drôme</a:t>
            </a:r>
            <a:endParaRPr lang="fr-FR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décisions d’ordre financier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futurs statuts de l’OT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décisions d’ordre RH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étapes à venir en termes de gouvernance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Calendrier prévisionnel de mise en œuvre opérationnelle</a:t>
            </a:r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mise </a:t>
            </a:r>
            <a:r>
              <a:rPr lang="fr-FR" sz="2800" dirty="0"/>
              <a:t>en œuvre opérationnelle</a:t>
            </a:r>
            <a:endParaRPr lang="fr-FR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4B1DDE-C47E-2AB9-167C-9040CE3A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62" y="2611277"/>
            <a:ext cx="1040589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700" i="0" u="none" strike="noStrike" cap="none" normalizeH="0" baseline="0" dirty="0">
              <a:ln>
                <a:noFill/>
              </a:ln>
              <a:effectLst/>
              <a:latin typeface="Lato 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effectLst/>
              <a:latin typeface="Lato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79"/>
            <a:ext cx="10515600" cy="2844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Le budget du futur EPIC est composé principalement :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Du reversement des taxes de séjour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Des subventions des intercommunalités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Autres subventions sur des projets 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 Autres recettes ( partenariat, vente boutique et services… )</a:t>
            </a:r>
          </a:p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altLang="fr-FR" sz="20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Vote de nouveaux taux de la taxe de séjour en juin 2024 et accord des intercommunalités sur le montant prévisionnel de subvention à l’EPIC (58 000 €)</a:t>
            </a:r>
          </a:p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90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1.Les décisions d’ordre financier ( sous réserve des votes des budgets des intercommunalités) </a:t>
            </a:r>
          </a:p>
        </p:txBody>
      </p:sp>
    </p:spTree>
    <p:extLst>
      <p:ext uri="{BB962C8B-B14F-4D97-AF65-F5344CB8AC3E}">
        <p14:creationId xmlns:p14="http://schemas.microsoft.com/office/powerpoint/2010/main" val="272364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79"/>
            <a:ext cx="10515600" cy="2844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altLang="fr-FR" sz="20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90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1.Les décisions d’ordre financier : les montants de la taxe de séjour pour 2025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6018F15-06BF-9202-C34E-784AD89B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53373"/>
              </p:ext>
            </p:extLst>
          </p:nvPr>
        </p:nvGraphicFramePr>
        <p:xfrm>
          <a:off x="838201" y="1418253"/>
          <a:ext cx="10209244" cy="4842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4948">
                  <a:extLst>
                    <a:ext uri="{9D8B030D-6E8A-4147-A177-3AD203B41FA5}">
                      <a16:colId xmlns:a16="http://schemas.microsoft.com/office/drawing/2014/main" val="2385644058"/>
                    </a:ext>
                  </a:extLst>
                </a:gridCol>
                <a:gridCol w="2308255">
                  <a:extLst>
                    <a:ext uri="{9D8B030D-6E8A-4147-A177-3AD203B41FA5}">
                      <a16:colId xmlns:a16="http://schemas.microsoft.com/office/drawing/2014/main" val="3286022223"/>
                    </a:ext>
                  </a:extLst>
                </a:gridCol>
                <a:gridCol w="1203670">
                  <a:extLst>
                    <a:ext uri="{9D8B030D-6E8A-4147-A177-3AD203B41FA5}">
                      <a16:colId xmlns:a16="http://schemas.microsoft.com/office/drawing/2014/main" val="122391277"/>
                    </a:ext>
                  </a:extLst>
                </a:gridCol>
                <a:gridCol w="1513315">
                  <a:extLst>
                    <a:ext uri="{9D8B030D-6E8A-4147-A177-3AD203B41FA5}">
                      <a16:colId xmlns:a16="http://schemas.microsoft.com/office/drawing/2014/main" val="2617526060"/>
                    </a:ext>
                  </a:extLst>
                </a:gridCol>
                <a:gridCol w="1359056">
                  <a:extLst>
                    <a:ext uri="{9D8B030D-6E8A-4147-A177-3AD203B41FA5}">
                      <a16:colId xmlns:a16="http://schemas.microsoft.com/office/drawing/2014/main" val="2761757261"/>
                    </a:ext>
                  </a:extLst>
                </a:gridCol>
              </a:tblGrid>
              <a:tr h="40469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Catégories d’hébergement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Tarif plancher et plafond réglementaire pour les EPCI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Tarif EPCI 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Taxe additionnelle 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Tarif taxe totale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533170504"/>
                  </a:ext>
                </a:extLst>
              </a:tr>
              <a:tr h="23406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Palaces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0,70 € et 4,80 €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3 €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0.30€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3.30€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3422293773"/>
                  </a:ext>
                </a:extLst>
              </a:tr>
              <a:tr h="40469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Hôtels de tourisme 5 étoiles, résidences de tourisme 5 étoiles, meublés de tourisme 5 étoiles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0,70 € et 3,50 €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2€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0.20€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2.20€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2902823477"/>
                  </a:ext>
                </a:extLst>
              </a:tr>
              <a:tr h="40469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Hôtels de tourisme 4 étoiles, résidences de tourisme 4 étoiles, meublés de tourisme 4 étoiles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0,70 € et 2,60 €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2€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0.20€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2.20€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3703669676"/>
                  </a:ext>
                </a:extLst>
              </a:tr>
              <a:tr h="40469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Hôtels de tourisme 3 étoiles, résidences de tourisme 3 étoiles, meublés de tourisme 3 étoiles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0,50 € et 1,70 €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1.40 €</a:t>
                      </a:r>
                      <a:endParaRPr lang="fr-FR" sz="9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0.14€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1.54€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1432524329"/>
                  </a:ext>
                </a:extLst>
              </a:tr>
              <a:tr h="54179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Hôtels de tourisme 2 étoiles, résidences de tourisme 2 étoiles, meublés de tourisme 2 étoiles, villages de vacances 4 et 5 étoiles</a:t>
                      </a:r>
                      <a:endParaRPr lang="fr-FR" sz="9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0,30 € et 1,00 €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1 €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0.10 €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1.10 €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1944992922"/>
                  </a:ext>
                </a:extLst>
              </a:tr>
              <a:tr h="678890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Hôtels de tourisme 1 étoile, résidences de tourisme 1 étoile, meublés de tourisme 1 étoile, villages de vacances 1, 2 et 3 étoiles, chambres d’hôtes, auberges collectives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0,20 € et 0,80 €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0.80 €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0.08 €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0.88 €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3623442150"/>
                  </a:ext>
                </a:extLst>
              </a:tr>
              <a:tr h="1090189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Terrains de camping et terrains de caravanage classés en 3, 4 et 5 étoiles, et tout autre terrain d’hébergement de plein air de caractéristiques équivalentes, emplacements dans des aires de camping-cars et des parcs de stationnement touristiques par tranche de 24 heures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Entre 0,20 € et 0,60 €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0.60 €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0.06 €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0.66 €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2835993606"/>
                  </a:ext>
                </a:extLst>
              </a:tr>
              <a:tr h="678890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Terrains de camping et terrains de caravanage classés en 1 et 2 étoiles et tout autre terrain d’hébergement de plein air de caractéristiques équivalentes, ports de plaisance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0,20 €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0.20 €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>
                          <a:effectLst/>
                        </a:rPr>
                        <a:t>0.02 €</a:t>
                      </a:r>
                      <a:endParaRPr lang="fr-FR" sz="9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</a:pPr>
                      <a:r>
                        <a:rPr lang="fr-FR" sz="800" dirty="0">
                          <a:effectLst/>
                        </a:rPr>
                        <a:t>0.22 €</a:t>
                      </a:r>
                      <a:endParaRPr lang="fr-FR" sz="9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70" marR="57670" marT="0" marB="0" anchor="ctr"/>
                </a:tc>
                <a:extLst>
                  <a:ext uri="{0D108BD9-81ED-4DB2-BD59-A6C34878D82A}">
                    <a16:rowId xmlns:a16="http://schemas.microsoft.com/office/drawing/2014/main" val="386546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8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732"/>
            <a:ext cx="10515600" cy="55160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0" lang="fr-FR" altLang="fr-FR" sz="6400" b="1" i="0" u="none" strike="noStrike" cap="none" normalizeH="0" baseline="0" dirty="0">
                <a:ln>
                  <a:noFill/>
                </a:ln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 des statuts de l’EPIC (2 juillet 2024 CCVD et 11 juillet 2024 à la CCCPS). Délai de recours du préfet et des tiers passé (25 septembre)</a:t>
            </a:r>
          </a:p>
          <a:p>
            <a:pPr marL="0" indent="0">
              <a:buNone/>
            </a:pPr>
            <a:endParaRPr kumimoji="0" lang="fr-FR" altLang="fr-FR" sz="5600" b="1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altLang="fr-FR" sz="5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Nom : Office de Tourisme de la Vallée de la Drôme - Siège administratif de l’EPIC à CREST - </a:t>
            </a:r>
            <a:endParaRPr kumimoji="0" lang="fr-FR" altLang="fr-FR" sz="5600" i="0" u="none" strike="noStrike" cap="none" normalizeH="0" baseline="0" dirty="0">
              <a:ln>
                <a:noFill/>
              </a:ln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fr-FR" sz="3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270510" algn="l"/>
              </a:tabLst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membres titulaires et 10 membres suppléants correspond au collège des élus communautaires, issus pour moitié de chacune des 2 intercommunalités.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270510" algn="l"/>
              </a:tabLst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membres titulaires et 8 membres suppléants correspondant au collège des acteurs économiques du tourisme, issus pour moitié de chacune des 2 intercommunalités.</a:t>
            </a:r>
          </a:p>
          <a:p>
            <a:pPr indent="0" algn="just">
              <a:lnSpc>
                <a:spcPct val="107000"/>
              </a:lnSpc>
              <a:buNone/>
            </a:pPr>
            <a:endParaRPr lang="fr-FR" sz="5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Comité de direction élit un Président et deux Vice-présidents parmi ses membres : le Président est issu du collège des élus. Les deux Vice-présidents sont issus, l’un, du collège des élus (du territoire non représenté à la Présidence) et, l’autre, du collège des acteurs économiques du tourisme.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partir des élections municipales de 2026, la gouvernance suivra le schéma suivant :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mandat du Président et des deux Vice-Présidents est d’une durée de 3 ans (à compter de la date d’élection initiale en 2026) renouvelable une fois.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comité de direction décide au plus tard 3 mois avant la fin du mandat initial si le président et les vice-présidents sont renouvelés dans leurs fonctions jusqu’au renouvellement des conseils communautaires.</a:t>
            </a:r>
            <a:r>
              <a:rPr lang="fr-FR" sz="5600" strike="sng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fr-FR" sz="5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même intercommunalité ne peut pas avoir la présidence plus de deux mandats consécutifs. Ainsi, au maximum tous les 6 ans, la présidence revient à l’autre intercommunalité.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5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autres membres du Comité de direction, hors Président et Vice-présidents sont élus pour la durée du mandat communautaire.</a:t>
            </a:r>
          </a:p>
          <a:p>
            <a:pPr algn="just">
              <a:lnSpc>
                <a:spcPct val="107000"/>
              </a:lnSpc>
            </a:pPr>
            <a:endParaRPr lang="fr-FR" sz="5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fr-FR" altLang="fr-FR" sz="5600" i="0" u="none" strike="noStrike" cap="none" normalizeH="0" baseline="0" dirty="0">
              <a:ln>
                <a:noFill/>
              </a:ln>
              <a:effectLst/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Les futurs statuts de l’OT</a:t>
            </a:r>
          </a:p>
        </p:txBody>
      </p:sp>
    </p:spTree>
    <p:extLst>
      <p:ext uri="{BB962C8B-B14F-4D97-AF65-F5344CB8AC3E}">
        <p14:creationId xmlns:p14="http://schemas.microsoft.com/office/powerpoint/2010/main" val="97745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69"/>
            <a:ext cx="10515600" cy="4834876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Apr</a:t>
            </a:r>
            <a:r>
              <a:rPr lang="fr-FR" altLang="fr-FR" sz="18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ès  les entretiens en janvier 2024 des deux directeurs actuels, il a été décidé par le COPIL de créer un </a:t>
            </a:r>
            <a:r>
              <a:rPr lang="fr-FR" altLang="fr-FR" sz="180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poste pour </a:t>
            </a:r>
            <a:r>
              <a:rPr lang="fr-FR" altLang="fr-FR" sz="1800" dirty="0"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la mise en place de l’EPIC/futur directeur. </a:t>
            </a:r>
            <a:endParaRPr kumimoji="0" lang="fr-FR" altLang="fr-FR" sz="1800" i="0" u="none" strike="noStrike" cap="none" normalizeH="0" baseline="0" dirty="0">
              <a:ln>
                <a:noFill/>
              </a:ln>
              <a:effectLst/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1800" i="0" u="none" strike="noStrike" cap="none" normalizeH="0" baseline="0" dirty="0">
              <a:ln>
                <a:noFill/>
              </a:ln>
              <a:effectLst/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Recrutement de Nathalie Gayraud sur le poste de directrice de projet EPIC - Prise de poste le 18/11/2024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8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Lato "/>
              </a:rPr>
              <a:t>Priorités pour la prise de poste :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800" b="1" dirty="0">
                <a:latin typeface="Lato "/>
              </a:rPr>
              <a:t>Gestion du transfert du personnel </a:t>
            </a:r>
            <a:r>
              <a:rPr lang="fr-FR" sz="1800" dirty="0">
                <a:latin typeface="Lato "/>
              </a:rPr>
              <a:t>: entretiens avec l’ensemble des membres des équipes et proposition d’un organigramme fonctionnel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800" b="1" dirty="0">
                <a:latin typeface="Lato "/>
              </a:rPr>
              <a:t>Organisation budgétaire et financière </a:t>
            </a:r>
            <a:r>
              <a:rPr lang="fr-FR" sz="1800" dirty="0">
                <a:latin typeface="Lato "/>
              </a:rPr>
              <a:t>pour vote du budget de l’EPIC début 2025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800" b="1" dirty="0">
                <a:latin typeface="Lato "/>
              </a:rPr>
              <a:t>Préparation de l’ensemble des démarches administratives de création de l’EPIC </a:t>
            </a:r>
            <a:r>
              <a:rPr lang="fr-FR" sz="1800" dirty="0">
                <a:latin typeface="Lato "/>
              </a:rPr>
              <a:t>avec les organismes extérieurs (TP, Tribunal de commerce…) et en interne (préparation des délibérations pour les 1</a:t>
            </a:r>
            <a:r>
              <a:rPr lang="fr-FR" sz="1800" baseline="30000" dirty="0">
                <a:latin typeface="Lato "/>
              </a:rPr>
              <a:t>er</a:t>
            </a:r>
            <a:r>
              <a:rPr lang="fr-FR" sz="1800" dirty="0">
                <a:latin typeface="Lato "/>
              </a:rPr>
              <a:t> CODIR)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800" b="1" dirty="0">
                <a:latin typeface="Lato "/>
              </a:rPr>
              <a:t>Gestion/Accompagnement de la dissolution des anciennes structures </a:t>
            </a:r>
            <a:r>
              <a:rPr lang="fr-FR" sz="1800" dirty="0">
                <a:latin typeface="Lato "/>
              </a:rPr>
              <a:t>et suivi des transferts vers le nouvel EPIC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8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1800" i="0" u="none" strike="noStrike" cap="none" normalizeH="0" baseline="0" dirty="0">
              <a:ln>
                <a:noFill/>
              </a:ln>
              <a:effectLst/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sz="1800" dirty="0">
              <a:latin typeface="Lato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Lato "/>
                <a:ea typeface="Aptos" panose="020B0004020202020204" pitchFamily="34" charset="0"/>
                <a:cs typeface="Calibri" panose="020F0502020204030204" pitchFamily="34" charset="0"/>
              </a:rPr>
              <a:t>Convention entre CCCPS et CCVD sur le financement du poste jusqu’au 31 décembre </a:t>
            </a:r>
          </a:p>
          <a:p>
            <a:pPr marL="0" indent="0">
              <a:buNone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Les décisions d’ordre RH  </a:t>
            </a:r>
          </a:p>
        </p:txBody>
      </p:sp>
    </p:spTree>
    <p:extLst>
      <p:ext uri="{BB962C8B-B14F-4D97-AF65-F5344CB8AC3E}">
        <p14:creationId xmlns:p14="http://schemas.microsoft.com/office/powerpoint/2010/main" val="39829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68"/>
            <a:ext cx="10515600" cy="41257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fr-FR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Membres élus communautaires du CODIR</a:t>
            </a:r>
          </a:p>
          <a:p>
            <a:pPr marL="0" indent="0">
              <a:buNone/>
            </a:pPr>
            <a:endParaRPr lang="fr-FR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fr-FR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 futur CODIR aura pour son collège élus 10 membres titulaires et 10 membres suppléants soit 5 + 5 par intercommunalités désignés par les conseils communautaires</a:t>
            </a:r>
          </a:p>
          <a:p>
            <a:pPr marL="0" indent="0">
              <a:buNone/>
            </a:pPr>
            <a:r>
              <a:rPr lang="fr-FR" sz="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CCCPS:</a:t>
            </a:r>
          </a:p>
          <a:p>
            <a:pPr marL="0" indent="0">
              <a:buNone/>
            </a:pPr>
            <a:r>
              <a:rPr lang="fr-FR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Lors du Conseil communautaire du 28 novembre</a:t>
            </a:r>
          </a:p>
          <a:p>
            <a:pPr marL="0" indent="0">
              <a:buNone/>
            </a:pPr>
            <a:r>
              <a:rPr lang="fr-FR" sz="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CCVD :</a:t>
            </a:r>
          </a:p>
          <a:p>
            <a:pPr marL="0" indent="0">
              <a:buNone/>
            </a:pPr>
            <a:r>
              <a:rPr lang="fr-FR" sz="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Lors du conseil communautaire du 26 novembre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Etapes à venir sur la gouvernance</a:t>
            </a:r>
          </a:p>
        </p:txBody>
      </p:sp>
    </p:spTree>
    <p:extLst>
      <p:ext uri="{BB962C8B-B14F-4D97-AF65-F5344CB8AC3E}">
        <p14:creationId xmlns:p14="http://schemas.microsoft.com/office/powerpoint/2010/main" val="329455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CF0FEF-FDF1-0307-9E8F-0868736C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futur CODIR, pour son collège des professionnels du tourisme aura 8 membres titulaires et 8 membres suppléants soit 4 + 4 par intercommunalités nommés par chaque Président CCCPS et CCVD.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fr-F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 Courrier co-signé par les Présidents envoyés par chaque intercommunalité courant octobre invitant les professionnels de son territoire à se porter candidats via un formulaire en ligne (</a:t>
            </a:r>
            <a:r>
              <a:rPr lang="fr-FR" sz="2200" u="sng" dirty="0">
                <a:solidFill>
                  <a:srgbClr val="46788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Fiche de candidature (google.com)</a:t>
            </a:r>
            <a:r>
              <a:rPr lang="fr-FR" sz="2200" u="sng" dirty="0">
                <a:solidFill>
                  <a:srgbClr val="46788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fr-F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Diffusion large via les bases de données OT </a:t>
            </a:r>
            <a:r>
              <a:rPr lang="fr-FR" sz="2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Apidae</a:t>
            </a:r>
            <a:endParaRPr lang="fr-F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2/ Sélection par les Présidents en novembre et arrêtés des Présidents début décembre 2024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Enjeux : équilibre territorial à l’échelle des intercos et représentativité des différents professionnels du tourisme.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1F6E2B9-041C-CF48-EB76-D9B7C054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Etapes à venir sur la gouvernance </a:t>
            </a:r>
          </a:p>
        </p:txBody>
      </p:sp>
    </p:spTree>
    <p:extLst>
      <p:ext uri="{BB962C8B-B14F-4D97-AF65-F5344CB8AC3E}">
        <p14:creationId xmlns:p14="http://schemas.microsoft.com/office/powerpoint/2010/main" val="126752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A572F80-67F0-E0AC-468C-8B04A56CFEDE}"/>
              </a:ext>
            </a:extLst>
          </p:cNvPr>
          <p:cNvCxnSpPr>
            <a:cxnSpLocks/>
          </p:cNvCxnSpPr>
          <p:nvPr/>
        </p:nvCxnSpPr>
        <p:spPr>
          <a:xfrm>
            <a:off x="8964649" y="2338939"/>
            <a:ext cx="0" cy="169200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848631-8C2A-F6A9-92B7-3E5137738D64}"/>
              </a:ext>
            </a:extLst>
          </p:cNvPr>
          <p:cNvCxnSpPr>
            <a:cxnSpLocks/>
          </p:cNvCxnSpPr>
          <p:nvPr/>
        </p:nvCxnSpPr>
        <p:spPr>
          <a:xfrm flipH="1">
            <a:off x="6753045" y="2426677"/>
            <a:ext cx="5459" cy="169200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CCBB694-EA21-3D8D-F004-8D170BF00C0D}"/>
              </a:ext>
            </a:extLst>
          </p:cNvPr>
          <p:cNvCxnSpPr>
            <a:cxnSpLocks/>
          </p:cNvCxnSpPr>
          <p:nvPr/>
        </p:nvCxnSpPr>
        <p:spPr>
          <a:xfrm>
            <a:off x="1470678" y="2359666"/>
            <a:ext cx="0" cy="139124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539F1C0-65D8-8FED-C393-AB51D511DEB4}"/>
              </a:ext>
            </a:extLst>
          </p:cNvPr>
          <p:cNvCxnSpPr>
            <a:cxnSpLocks/>
          </p:cNvCxnSpPr>
          <p:nvPr/>
        </p:nvCxnSpPr>
        <p:spPr>
          <a:xfrm>
            <a:off x="3238122" y="2359666"/>
            <a:ext cx="0" cy="169200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0967B24-A3D8-1677-1284-0AF8B596B04C}"/>
              </a:ext>
            </a:extLst>
          </p:cNvPr>
          <p:cNvCxnSpPr>
            <a:cxnSpLocks/>
          </p:cNvCxnSpPr>
          <p:nvPr/>
        </p:nvCxnSpPr>
        <p:spPr>
          <a:xfrm>
            <a:off x="10830436" y="2359666"/>
            <a:ext cx="0" cy="169200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5A2A6D3-936C-D5A9-0D27-81C59F7B4F99}"/>
              </a:ext>
            </a:extLst>
          </p:cNvPr>
          <p:cNvCxnSpPr>
            <a:cxnSpLocks/>
          </p:cNvCxnSpPr>
          <p:nvPr/>
        </p:nvCxnSpPr>
        <p:spPr>
          <a:xfrm>
            <a:off x="5251866" y="2359666"/>
            <a:ext cx="0" cy="1692000"/>
          </a:xfrm>
          <a:prstGeom prst="straightConnector1">
            <a:avLst/>
          </a:prstGeom>
          <a:ln w="508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0DD9B-F4DB-E568-165D-256242002F61}"/>
              </a:ext>
            </a:extLst>
          </p:cNvPr>
          <p:cNvSpPr/>
          <p:nvPr/>
        </p:nvSpPr>
        <p:spPr>
          <a:xfrm>
            <a:off x="2347676" y="4213357"/>
            <a:ext cx="2197362" cy="25225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Arrêtés des pdt nommant les membres pros du CODIR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 de novembre : vote des membres élus du CODIR  +  vote convention objectifs et moyens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 CCVD dissolution EPIC (?)</a:t>
            </a:r>
          </a:p>
          <a:p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9AC1404-0BB6-3682-0191-877ABC6E1CA0}"/>
              </a:ext>
            </a:extLst>
          </p:cNvPr>
          <p:cNvSpPr txBox="1">
            <a:spLocks/>
          </p:cNvSpPr>
          <p:nvPr/>
        </p:nvSpPr>
        <p:spPr>
          <a:xfrm>
            <a:off x="2448909" y="2017986"/>
            <a:ext cx="8832233" cy="441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6DED1-83DE-64B4-E253-4575805B7461}"/>
              </a:ext>
            </a:extLst>
          </p:cNvPr>
          <p:cNvSpPr/>
          <p:nvPr/>
        </p:nvSpPr>
        <p:spPr>
          <a:xfrm>
            <a:off x="10450954" y="4201555"/>
            <a:ext cx="1443561" cy="257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Clôture comptable des deux anciennes structures</a:t>
            </a:r>
          </a:p>
          <a:p>
            <a:pPr algn="ctr">
              <a:spcBef>
                <a:spcPts val="600"/>
              </a:spcBef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 Budget EPIC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821B7-50F6-773C-A4FF-D1AE72CBA7A9}"/>
              </a:ext>
            </a:extLst>
          </p:cNvPr>
          <p:cNvSpPr/>
          <p:nvPr/>
        </p:nvSpPr>
        <p:spPr>
          <a:xfrm>
            <a:off x="6708531" y="4213357"/>
            <a:ext cx="1981060" cy="257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Création  effective de l’EPIC </a:t>
            </a:r>
          </a:p>
          <a:p>
            <a:pPr algn="ctr">
              <a:spcBef>
                <a:spcPts val="600"/>
              </a:spcBef>
            </a:pPr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Réunion du 1</a:t>
            </a:r>
            <a:r>
              <a:rPr lang="fr-FR" sz="1400" b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</a:t>
            </a:r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CODIR : Vote Pdt et VP et délibérations d’installation </a:t>
            </a:r>
          </a:p>
          <a:p>
            <a:pPr algn="ctr"/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fr-FR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7237C-873B-8520-2E7A-4F22B19F2AEB}"/>
              </a:ext>
            </a:extLst>
          </p:cNvPr>
          <p:cNvSpPr/>
          <p:nvPr/>
        </p:nvSpPr>
        <p:spPr>
          <a:xfrm>
            <a:off x="570847" y="2798662"/>
            <a:ext cx="4992343" cy="71299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 opérationnelle du futur EPIC</a:t>
            </a:r>
          </a:p>
          <a:p>
            <a:pPr algn="ctr"/>
            <a:r>
              <a:rPr lang="fr-FR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(RH, juridique, financière, administrative)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5CA846-153A-B13B-1BAC-14616E05F1BF}"/>
              </a:ext>
            </a:extLst>
          </p:cNvPr>
          <p:cNvSpPr/>
          <p:nvPr/>
        </p:nvSpPr>
        <p:spPr>
          <a:xfrm>
            <a:off x="6148902" y="2828441"/>
            <a:ext cx="5183856" cy="71299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Mise en œuvre de l’EPIC</a:t>
            </a:r>
          </a:p>
          <a:p>
            <a:pPr algn="ctr"/>
            <a:r>
              <a:rPr lang="fr-FR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(réunion CODIR, ROB, Budget)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6B6350F6-04DA-6581-CE62-36E4EA1737B4}"/>
              </a:ext>
            </a:extLst>
          </p:cNvPr>
          <p:cNvSpPr/>
          <p:nvPr/>
        </p:nvSpPr>
        <p:spPr>
          <a:xfrm>
            <a:off x="5681618" y="2730462"/>
            <a:ext cx="444147" cy="530155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5A5304-477D-28A9-3905-35E138992923}"/>
              </a:ext>
            </a:extLst>
          </p:cNvPr>
          <p:cNvSpPr/>
          <p:nvPr/>
        </p:nvSpPr>
        <p:spPr>
          <a:xfrm>
            <a:off x="425566" y="3829381"/>
            <a:ext cx="2591693" cy="369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Etapes clés et Instances :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A8A6E2-3887-73B9-3AD5-AF8B7FAA7BCF}"/>
              </a:ext>
            </a:extLst>
          </p:cNvPr>
          <p:cNvSpPr txBox="1"/>
          <p:nvPr/>
        </p:nvSpPr>
        <p:spPr>
          <a:xfrm>
            <a:off x="602969" y="1517216"/>
            <a:ext cx="1087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Synthèse du planning  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6C494-36D0-3C58-FF3A-8903AF41CEF5}"/>
              </a:ext>
            </a:extLst>
          </p:cNvPr>
          <p:cNvSpPr/>
          <p:nvPr/>
        </p:nvSpPr>
        <p:spPr>
          <a:xfrm>
            <a:off x="367028" y="431171"/>
            <a:ext cx="11254134" cy="540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/>
              <a:t>5. Calendrier prévisionnel de mise en œuvre opérationnelle 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0866F3A-B738-D522-25D1-FE545EA9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58308"/>
              </p:ext>
            </p:extLst>
          </p:nvPr>
        </p:nvGraphicFramePr>
        <p:xfrm>
          <a:off x="602969" y="1963130"/>
          <a:ext cx="11018184" cy="46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64">
                  <a:extLst>
                    <a:ext uri="{9D8B030D-6E8A-4147-A177-3AD203B41FA5}">
                      <a16:colId xmlns:a16="http://schemas.microsoft.com/office/drawing/2014/main" val="494962686"/>
                    </a:ext>
                  </a:extLst>
                </a:gridCol>
                <a:gridCol w="1836364">
                  <a:extLst>
                    <a:ext uri="{9D8B030D-6E8A-4147-A177-3AD203B41FA5}">
                      <a16:colId xmlns:a16="http://schemas.microsoft.com/office/drawing/2014/main" val="1484823037"/>
                    </a:ext>
                  </a:extLst>
                </a:gridCol>
                <a:gridCol w="1836364">
                  <a:extLst>
                    <a:ext uri="{9D8B030D-6E8A-4147-A177-3AD203B41FA5}">
                      <a16:colId xmlns:a16="http://schemas.microsoft.com/office/drawing/2014/main" val="1695826186"/>
                    </a:ext>
                  </a:extLst>
                </a:gridCol>
                <a:gridCol w="1836364">
                  <a:extLst>
                    <a:ext uri="{9D8B030D-6E8A-4147-A177-3AD203B41FA5}">
                      <a16:colId xmlns:a16="http://schemas.microsoft.com/office/drawing/2014/main" val="3466901171"/>
                    </a:ext>
                  </a:extLst>
                </a:gridCol>
                <a:gridCol w="1836364">
                  <a:extLst>
                    <a:ext uri="{9D8B030D-6E8A-4147-A177-3AD203B41FA5}">
                      <a16:colId xmlns:a16="http://schemas.microsoft.com/office/drawing/2014/main" val="849612404"/>
                    </a:ext>
                  </a:extLst>
                </a:gridCol>
                <a:gridCol w="1836364">
                  <a:extLst>
                    <a:ext uri="{9D8B030D-6E8A-4147-A177-3AD203B41FA5}">
                      <a16:colId xmlns:a16="http://schemas.microsoft.com/office/drawing/2014/main" val="379900092"/>
                    </a:ext>
                  </a:extLst>
                </a:gridCol>
              </a:tblGrid>
              <a:tr h="460469">
                <a:tc>
                  <a:txBody>
                    <a:bodyPr/>
                    <a:lstStyle/>
                    <a:p>
                      <a:r>
                        <a:rPr lang="fr-FR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Janvier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Février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929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3D6905B-01FA-12CD-4478-8841E0C9D259}"/>
              </a:ext>
            </a:extLst>
          </p:cNvPr>
          <p:cNvSpPr/>
          <p:nvPr/>
        </p:nvSpPr>
        <p:spPr>
          <a:xfrm>
            <a:off x="615906" y="4226135"/>
            <a:ext cx="1709545" cy="2509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Appel à candidature membres pro du CODIR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Demande immatriculation de l’EPIC par la TP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360F0-D2E4-CB6A-1A17-DB7EB40CA2C5}"/>
              </a:ext>
            </a:extLst>
          </p:cNvPr>
          <p:cNvSpPr/>
          <p:nvPr/>
        </p:nvSpPr>
        <p:spPr>
          <a:xfrm>
            <a:off x="4599926" y="4226135"/>
            <a:ext cx="2027638" cy="2509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 vote d’avance financière pour trésorerie EPIC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Réunion des membres du CODIR pour séance d’information  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Clôture juridique des anciennes structures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43F604-E2C6-8A35-9F59-4181DEA13358}"/>
              </a:ext>
            </a:extLst>
          </p:cNvPr>
          <p:cNvSpPr/>
          <p:nvPr/>
        </p:nvSpPr>
        <p:spPr>
          <a:xfrm>
            <a:off x="8718054" y="4213357"/>
            <a:ext cx="1678013" cy="257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CODIR</a:t>
            </a:r>
          </a:p>
          <a:p>
            <a:pPr algn="ctr"/>
            <a:r>
              <a:rPr lang="fr-F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</a:t>
            </a:r>
          </a:p>
        </p:txBody>
      </p:sp>
    </p:spTree>
    <p:extLst>
      <p:ext uri="{BB962C8B-B14F-4D97-AF65-F5344CB8AC3E}">
        <p14:creationId xmlns:p14="http://schemas.microsoft.com/office/powerpoint/2010/main" val="4287946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cb3607-ce9f-40ed-a668-f33f525a0b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1B774D4F913844A6933C701C91EFF9" ma:contentTypeVersion="5" ma:contentTypeDescription="Create a new document." ma:contentTypeScope="" ma:versionID="d8796613b740f2a8817923623fc008bd">
  <xsd:schema xmlns:xsd="http://www.w3.org/2001/XMLSchema" xmlns:xs="http://www.w3.org/2001/XMLSchema" xmlns:p="http://schemas.microsoft.com/office/2006/metadata/properties" xmlns:ns3="c2cb3607-ce9f-40ed-a668-f33f525a0bfa" targetNamespace="http://schemas.microsoft.com/office/2006/metadata/properties" ma:root="true" ma:fieldsID="49cc5725153a92249b586a7cff2c3c25" ns3:_="">
    <xsd:import namespace="c2cb3607-ce9f-40ed-a668-f33f525a0b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3607-ce9f-40ed-a668-f33f525a0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A425-9663-46DB-8ECF-06E1B1900AD4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2cb3607-ce9f-40ed-a668-f33f525a0bfa"/>
  </ds:schemaRefs>
</ds:datastoreItem>
</file>

<file path=customXml/itemProps2.xml><?xml version="1.0" encoding="utf-8"?>
<ds:datastoreItem xmlns:ds="http://schemas.openxmlformats.org/officeDocument/2006/customXml" ds:itemID="{87C33817-EA0F-4CE3-A229-7B12BE96F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3607-ce9f-40ed-a668-f33f525a0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26B030-4921-4372-860D-33676B165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24323</TotalTime>
  <Words>1227</Words>
  <Application>Microsoft Office PowerPoint</Application>
  <PresentationFormat>Grand écran</PresentationFormat>
  <Paragraphs>159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Gill Sans MT</vt:lpstr>
      <vt:lpstr>Lato</vt:lpstr>
      <vt:lpstr>Lato </vt:lpstr>
      <vt:lpstr>Symbol</vt:lpstr>
      <vt:lpstr>Wingdings</vt:lpstr>
      <vt:lpstr>Thème Office</vt:lpstr>
      <vt:lpstr>CODIR-CA Offices de tourisme Val de Drôme Cœur de Drôme  14 octobre 2024  </vt:lpstr>
      <vt:lpstr>      </vt:lpstr>
      <vt:lpstr>1.Les décisions d’ordre financier ( sous réserve des votes des budgets des intercommunalités) </vt:lpstr>
      <vt:lpstr>1.Les décisions d’ordre financier : les montants de la taxe de séjour pour 2025</vt:lpstr>
      <vt:lpstr>3. Les futurs statuts de l’OT</vt:lpstr>
      <vt:lpstr>3. Les décisions d’ordre RH  </vt:lpstr>
      <vt:lpstr>4. Etapes à venir sur la gouvernance</vt:lpstr>
      <vt:lpstr>4. Etapes à venir sur la gouvernance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 du 5 octobre 2023 Epic intercommunautaire</dc:title>
  <dc:creator>Rezika MERABET</dc:creator>
  <cp:lastModifiedBy>Camille DELARBRE</cp:lastModifiedBy>
  <cp:revision>283</cp:revision>
  <cp:lastPrinted>2023-09-21T10:44:04Z</cp:lastPrinted>
  <dcterms:created xsi:type="dcterms:W3CDTF">2023-09-13T12:35:33Z</dcterms:created>
  <dcterms:modified xsi:type="dcterms:W3CDTF">2024-10-10T13:37:24Z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0x0101006E1B774D4F913844A6933C701C91EFF9</vt:lpwstr>
  </property>
</Properties>
</file>